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59" r:id="rId6"/>
    <p:sldId id="267" r:id="rId7"/>
    <p:sldId id="270" r:id="rId8"/>
    <p:sldId id="260" r:id="rId9"/>
    <p:sldId id="261" r:id="rId10"/>
    <p:sldId id="271" r:id="rId11"/>
    <p:sldId id="268" r:id="rId12"/>
    <p:sldId id="262" r:id="rId13"/>
    <p:sldId id="272" r:id="rId14"/>
    <p:sldId id="269" r:id="rId15"/>
    <p:sldId id="263" r:id="rId16"/>
    <p:sldId id="264" r:id="rId17"/>
    <p:sldId id="265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Tomorrow" panose="020B0604020202020204" charset="0"/>
      <p:regular r:id="rId24"/>
    </p:embeddedFont>
    <p:embeddedFont>
      <p:font typeface="Tomorrow Semi Bold" panose="020B0604020202020204" charset="0"/>
      <p:regular r:id="rId2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30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B95C-FE44-63B3-68CC-99B08373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7F6C6-BB20-544B-EAFD-9E66D7738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0AEFD-936C-7556-15EA-5A146F315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5E73-F082-BB25-EDAA-3B6F9D3FC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9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651B-24E5-9CAA-B58C-449145DE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4D1DF-20B7-B0AD-6585-3EE877DA6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8381E-0FFA-E7BB-9556-31D44252C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3AB63-E0D0-A857-3271-5E77528D2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BC410-57FC-DA8F-1E6C-3D1D4D1A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17A54-5057-2758-9311-08C07BC3B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5F413-910F-11DC-7943-DB664480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3275D-A281-26A5-5845-9370DD746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09D2-B255-A8AB-B616-0F50EB7D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FD538-D6B5-4D4C-E84E-A58DCAF95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BB8798-2149-E4DA-99EA-61850FA1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DF156-AE7D-5ACC-82DF-39178C09B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3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151A-EE11-CED8-3BF6-21DFB319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6AF3A-5C22-F7DB-41E2-C40EA0D8B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6F999-46CF-FEF5-93B3-3EF372DB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1FA7-6510-7564-6FD0-03D057883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9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7F6C-DC97-3D41-CE9A-E0937A5D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85161-39F2-AA63-F9CA-B26FE9421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EB742-BBB3-AE64-A098-839E6821C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CACC1-9D6F-CCAE-A863-9BE9AAE75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5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C7E38-E696-6625-737D-3B04C30C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C033F-9ABA-CA11-2652-E422683A8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4CDD1-91F5-0DCC-CEC8-A7C336E7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E9C2-5B08-85D9-6D35-CCF791692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41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 ile Stajyer Yerleştirme Simülasyonu: 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Ahmet Yılmaz 22360859044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Yunus Emre Erkuş 23360859036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Ahmet Güldaş 22360859080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 sunum, Python programlama dili kullanılarak geliştirilen ve stajyer yerleştirme süreçlerini optimize etmeyi hedefleyen yenilikçi bir simülasyon projesini akademik bir perspektifle incelemektedir.</a:t>
            </a:r>
            <a:endParaRPr lang="en-US" sz="1750" dirty="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5065272-CE1F-84B5-BAA2-8B96C842C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40099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2" name="Resim 11" descr="ekran görüntüsü, iç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10BA0A7-9447-31B2-646C-4A6C6B4F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341" y="0"/>
            <a:ext cx="4650059" cy="82408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4D81-389C-AB9D-7087-8171E113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4D9D496-16AC-FFC1-6B18-8654CD19B0F5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A20917F-DF57-BE7B-1D3E-816D77EABCF1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E0BB575-8657-E94F-7539-ECCC1055E297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Hill Climbing: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İteratif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Yerel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Arama (Local Search)</a:t>
            </a:r>
            <a:endParaRPr lang="en-US" sz="3200" dirty="0"/>
          </a:p>
        </p:txBody>
      </p:sp>
      <p:pic>
        <p:nvPicPr>
          <p:cNvPr id="6" name="Resim 5" descr="metin, ekran görüntüsü, yazı tipi, diyagram içeren bir resim">
            <a:extLst>
              <a:ext uri="{FF2B5EF4-FFF2-40B4-BE49-F238E27FC236}">
                <a16:creationId xmlns:a16="http://schemas.microsoft.com/office/drawing/2014/main" id="{F08A82B7-30E5-F912-BBF3-E156054A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43" y="1787366"/>
            <a:ext cx="10753878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08DB-1E48-49F7-0CBF-2C861322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8320558-A259-0A0F-5AB5-1D2E1B3F2BC7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EC91271-CD97-145C-869B-7A2FCD3610A9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tr-TR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PERFORMANS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32A69B3-8DCD-E683-6BBB-641DC06B3C9D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Hill Climbing: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İteratif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Yerel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Arama (Local Search)</a:t>
            </a:r>
            <a:endParaRPr lang="en-US" sz="3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8BCA01-8C55-74AC-DB33-9FE3BDA2CC17}"/>
              </a:ext>
            </a:extLst>
          </p:cNvPr>
          <p:cNvSpPr/>
          <p:nvPr/>
        </p:nvSpPr>
        <p:spPr>
          <a:xfrm>
            <a:off x="673775" y="1828770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tr-TR" sz="1500" b="1" dirty="0">
                <a:solidFill>
                  <a:srgbClr val="61615C"/>
                </a:solidFill>
                <a:latin typeface="Tomorrow" pitchFamily="34" charset="0"/>
              </a:rPr>
              <a:t>150 öğrenci ve 40 firma ile yapılan simülasyonda çıktılar aşağıdaki gibi olmuştur: </a:t>
            </a:r>
            <a:endParaRPr lang="en-US" sz="15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9CED644-1D66-777A-6499-82F0557F9222}"/>
              </a:ext>
            </a:extLst>
          </p:cNvPr>
          <p:cNvSpPr/>
          <p:nvPr/>
        </p:nvSpPr>
        <p:spPr>
          <a:xfrm>
            <a:off x="673775" y="2446362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Yerleşen öğrenci 139’dan 140’a çıkmış,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D17A6A6-35C9-CEDF-AFCB-FE251057D5A2}"/>
              </a:ext>
            </a:extLst>
          </p:cNvPr>
          <p:cNvSpPr/>
          <p:nvPr/>
        </p:nvSpPr>
        <p:spPr>
          <a:xfrm>
            <a:off x="673775" y="2857045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Memnuniyet puanı 12660’dan 12900’e çıkmış,</a:t>
            </a:r>
            <a:endParaRPr lang="en-US" sz="15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A3DF7DE-021F-9FC6-B2C5-15D31E91F80B}"/>
              </a:ext>
            </a:extLst>
          </p:cNvPr>
          <p:cNvSpPr/>
          <p:nvPr/>
        </p:nvSpPr>
        <p:spPr>
          <a:xfrm>
            <a:off x="673775" y="3281754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İşleme süresi 28.32 saniye olmuştur.</a:t>
            </a:r>
            <a:endParaRPr lang="en-US" sz="15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F390B8D-EBC8-7861-EDCA-A5D89991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5" y="4756527"/>
            <a:ext cx="13031951" cy="11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3775" y="983456"/>
            <a:ext cx="11284982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Simulated Annealing: Stokastik (Olasılıksal) Optimizasyon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563320" y="1945656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Metropolis Kriteri: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Algoritma, yerel tuzaklardan kurtulmak için </a:t>
            </a: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daha kötü çözümleri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belirli bir olasılıkla kabul eder.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563320" y="2708116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Termodinamik Formül: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Kabul </a:t>
            </a: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olasılığı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aşağıdaki formülle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hesaplanır.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563320" y="5855968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Soğuma Takvimi (Cooling Schedule):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Başlangıçta yüksek sıcaklık (yüksek rastgelelik) zamanla düşürülerek sistem kararlı hale (Global Optimum) getirilir.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563320" y="6491227"/>
            <a:ext cx="778180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Avantajı: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Hill Climbing'in aksine, yerel zirvelere takılıp kalmaz.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3775" y="7434501"/>
            <a:ext cx="132828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 yöntem, stajyer yerleştirme simülasyonunda daha dengeli ve genel olarak daha memnuniyet verici çözümler bulma potansiyeli sunar.</a:t>
            </a:r>
            <a:endParaRPr lang="en-US" sz="1500" dirty="0"/>
          </a:p>
        </p:txBody>
      </p:sp>
      <p:pic>
        <p:nvPicPr>
          <p:cNvPr id="16" name="Resim 15" descr="metin, yazı tipi, çizgi, diyagram içeren bir resim">
            <a:extLst>
              <a:ext uri="{FF2B5EF4-FFF2-40B4-BE49-F238E27FC236}">
                <a16:creationId xmlns:a16="http://schemas.microsoft.com/office/drawing/2014/main" id="{5CCFC239-CFA2-3773-EAB7-6CC518EF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0" y="3004660"/>
            <a:ext cx="7781806" cy="2682243"/>
          </a:xfrm>
          <a:prstGeom prst="rect">
            <a:avLst/>
          </a:prstGeom>
        </p:spPr>
      </p:pic>
      <p:pic>
        <p:nvPicPr>
          <p:cNvPr id="22" name="Resim 21" descr="metin, ekran görüntüsü, fabrika, iç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EC78ACA-2F8F-F373-B86F-65D988F4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4" y="1926669"/>
            <a:ext cx="5810726" cy="50510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DADED-8852-4C50-0957-6BA22472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BB6D439-50E1-1076-3B6F-197C6FEBFA6E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53E6C01-01E4-8C62-88CE-AF066F0D6B6E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12539CF-AC0A-24C0-0AA2-D1E2EE791661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Simulated Annealing: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Stokastik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(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Olasılıksal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Optimizasyon</a:t>
            </a:r>
            <a:endParaRPr lang="en-US" sz="3200" dirty="0"/>
          </a:p>
        </p:txBody>
      </p:sp>
      <p:pic>
        <p:nvPicPr>
          <p:cNvPr id="9" name="Resim 8" descr="metin, ekran görüntüsü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228B32D-F1F4-8245-1BC7-BD09A6C6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5" y="1921669"/>
            <a:ext cx="1144833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C26D-465C-7CB5-1CD0-7DD6F06D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8093B6D-825E-3D56-F40D-E6FE45984628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1927B82-BD69-1DB5-9C6A-A1442DA03CE4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tr-TR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PERFORMANS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0760E7C-D8D1-1D18-CD72-2B5DDCB168B6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Simulated Annealing: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Stokastik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(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Olasılıksal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 </a:t>
            </a:r>
            <a:r>
              <a:rPr lang="en-US" sz="3200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Optimizasyon</a:t>
            </a:r>
            <a:endParaRPr lang="en-US" sz="3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77D0F63-C409-6B59-BA91-E0DF43BCB4D8}"/>
              </a:ext>
            </a:extLst>
          </p:cNvPr>
          <p:cNvSpPr/>
          <p:nvPr/>
        </p:nvSpPr>
        <p:spPr>
          <a:xfrm>
            <a:off x="673775" y="1828770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tr-TR" sz="1500" b="1" dirty="0">
                <a:solidFill>
                  <a:srgbClr val="61615C"/>
                </a:solidFill>
                <a:latin typeface="Tomorrow" pitchFamily="34" charset="0"/>
              </a:rPr>
              <a:t>150 öğrenci ve 40 firma ile yapılan simülasyonda çıktılar aşağıdaki gibi olmuştur: </a:t>
            </a:r>
            <a:endParaRPr lang="en-US" sz="15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F75957D-8CEC-F118-7E6E-01644AD68CB2}"/>
              </a:ext>
            </a:extLst>
          </p:cNvPr>
          <p:cNvSpPr/>
          <p:nvPr/>
        </p:nvSpPr>
        <p:spPr>
          <a:xfrm>
            <a:off x="673775" y="2446362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Yerleşen öğrenci 139’dan 146’ya çıkmış,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0121AA2-B365-0CD2-F1EE-0EE23798C50F}"/>
              </a:ext>
            </a:extLst>
          </p:cNvPr>
          <p:cNvSpPr/>
          <p:nvPr/>
        </p:nvSpPr>
        <p:spPr>
          <a:xfrm>
            <a:off x="673775" y="2857045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Memnuniyet puanı 12660’dan 13080’e çıkmış,</a:t>
            </a:r>
            <a:endParaRPr lang="en-US" sz="15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976539A-950F-2B7A-9A47-8E48A53C7BD7}"/>
              </a:ext>
            </a:extLst>
          </p:cNvPr>
          <p:cNvSpPr/>
          <p:nvPr/>
        </p:nvSpPr>
        <p:spPr>
          <a:xfrm>
            <a:off x="673775" y="3281754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İşleme süresi 49.93 saniye olmuştur.</a:t>
            </a:r>
            <a:endParaRPr lang="en-US" sz="15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03AB996-9A0F-F307-0F31-88C85523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3" y="4923909"/>
            <a:ext cx="12996810" cy="1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673" y="532924"/>
            <a:ext cx="1755577" cy="333256"/>
          </a:xfrm>
          <a:prstGeom prst="roundRect">
            <a:avLst>
              <a:gd name="adj" fmla="val 6387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96" y="628650"/>
            <a:ext cx="141803" cy="141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9641" y="586026"/>
            <a:ext cx="133028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YENILIKÇI ÖZELLIK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20673" y="937022"/>
            <a:ext cx="7902654" cy="886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Yenilikçi Özellik: Firma Mülakatı ve Reddetme Simülasyonu</a:t>
            </a:r>
            <a:endParaRPr lang="en-US" sz="3000" dirty="0"/>
          </a:p>
        </p:txBody>
      </p:sp>
      <p:sp>
        <p:nvSpPr>
          <p:cNvPr id="7" name="Shape 3"/>
          <p:cNvSpPr/>
          <p:nvPr/>
        </p:nvSpPr>
        <p:spPr>
          <a:xfrm>
            <a:off x="620673" y="2089547"/>
            <a:ext cx="3862626" cy="3133844"/>
          </a:xfrm>
          <a:prstGeom prst="roundRect">
            <a:avLst>
              <a:gd name="adj" fmla="val 84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0" y="2006084"/>
            <a:ext cx="212765" cy="21276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997" y="5094089"/>
            <a:ext cx="212765" cy="2127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09518" y="2378393"/>
            <a:ext cx="3284934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Stokastik (Olasılıksal) Eleme </a:t>
            </a:r>
            <a:r>
              <a:rPr lang="en-US" sz="2000" b="1" dirty="0" err="1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Modeli</a:t>
            </a:r>
            <a:endParaRPr lang="tr-TR" sz="2000" b="1" dirty="0">
              <a:solidFill>
                <a:srgbClr val="61615C"/>
              </a:solidFill>
              <a:latin typeface="Tomorrow Semi Bold" pitchFamily="34" charset="0"/>
              <a:ea typeface="Tomorrow Semi Bold" pitchFamily="34" charset="-122"/>
              <a:cs typeface="Tomorrow Semi Bold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tr-TR" sz="2000" b="1" dirty="0">
              <a:solidFill>
                <a:srgbClr val="61615C"/>
              </a:solidFill>
              <a:latin typeface="Tomorrow Semi Bold" pitchFamily="34" charset="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tr-TR" sz="2000" b="1" dirty="0">
              <a:solidFill>
                <a:srgbClr val="61615C"/>
              </a:solidFill>
              <a:latin typeface="Tomorrow Semi Bold" pitchFamily="34" charset="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2000" b="1" dirty="0"/>
          </a:p>
        </p:txBody>
      </p:sp>
      <p:sp>
        <p:nvSpPr>
          <p:cNvPr id="11" name="Text 5"/>
          <p:cNvSpPr/>
          <p:nvPr/>
        </p:nvSpPr>
        <p:spPr>
          <a:xfrm>
            <a:off x="909518" y="3224570"/>
            <a:ext cx="3284934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matematiksel eşleştirmeyi yapsa da, sistem son adımda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Monte Carlo benzeri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bir yaklaşımla, belirlenen olasılık </a:t>
            </a:r>
            <a:r>
              <a:rPr lang="en-US" sz="140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dahilinde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40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atamayı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geçersiz kılar</a:t>
            </a:r>
            <a:endParaRPr lang="en-US" sz="1400" dirty="0"/>
          </a:p>
        </p:txBody>
      </p:sp>
      <p:sp>
        <p:nvSpPr>
          <p:cNvPr id="12" name="Shape 6"/>
          <p:cNvSpPr/>
          <p:nvPr/>
        </p:nvSpPr>
        <p:spPr>
          <a:xfrm>
            <a:off x="4660583" y="2089547"/>
            <a:ext cx="3862745" cy="3133844"/>
          </a:xfrm>
          <a:prstGeom prst="roundRect">
            <a:avLst>
              <a:gd name="adj" fmla="val 84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120" y="2006084"/>
            <a:ext cx="212765" cy="21276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025" y="5094089"/>
            <a:ext cx="212765" cy="21276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949428" y="2378393"/>
            <a:ext cx="3285053" cy="83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Algoritma Sonrası Doğrulama (Post-Processing)</a:t>
            </a:r>
            <a:endParaRPr lang="en-US" sz="2000" b="1" dirty="0"/>
          </a:p>
        </p:txBody>
      </p:sp>
      <p:sp>
        <p:nvSpPr>
          <p:cNvPr id="16" name="Text 8"/>
          <p:cNvSpPr/>
          <p:nvPr/>
        </p:nvSpPr>
        <p:spPr>
          <a:xfrm>
            <a:off x="5215414" y="3408998"/>
            <a:ext cx="3019068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Yerleştirme (Placement) aşamasından sonra devreye giren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filtreleme katmanı.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Bu katman, gerçek hayattaki "İşveren İnisiyatifi" faktörünü simüle eder.</a:t>
            </a:r>
            <a:endParaRPr lang="en-US" sz="1400" dirty="0"/>
          </a:p>
        </p:txBody>
      </p:sp>
      <p:sp>
        <p:nvSpPr>
          <p:cNvPr id="17" name="Shape 9"/>
          <p:cNvSpPr/>
          <p:nvPr/>
        </p:nvSpPr>
        <p:spPr>
          <a:xfrm>
            <a:off x="4949428" y="3408998"/>
            <a:ext cx="22860" cy="1419225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0"/>
          <p:cNvSpPr/>
          <p:nvPr/>
        </p:nvSpPr>
        <p:spPr>
          <a:xfrm>
            <a:off x="620673" y="5400675"/>
            <a:ext cx="7902654" cy="1528763"/>
          </a:xfrm>
          <a:prstGeom prst="roundRect">
            <a:avLst>
              <a:gd name="adj" fmla="val 1740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0" y="5317212"/>
            <a:ext cx="212765" cy="21276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025" y="6800136"/>
            <a:ext cx="212765" cy="21276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09518" y="5689521"/>
            <a:ext cx="2520672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Kaotik Senaryo Analizi</a:t>
            </a:r>
            <a:endParaRPr lang="en-US" sz="2000" b="1" dirty="0"/>
          </a:p>
        </p:txBody>
      </p:sp>
      <p:sp>
        <p:nvSpPr>
          <p:cNvPr id="22" name="Text 12"/>
          <p:cNvSpPr/>
          <p:nvPr/>
        </p:nvSpPr>
        <p:spPr>
          <a:xfrm>
            <a:off x="909518" y="6072902"/>
            <a:ext cx="7324963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Sistemin ideal koşullarda (%100 Kabul) değil,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belirsizlik altında (Uncertainty)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nasıl performans gösterdiğini ölçen dayanıklılık (robustness) testi.</a:t>
            </a:r>
            <a:endParaRPr lang="en-US" sz="1400" dirty="0"/>
          </a:p>
        </p:txBody>
      </p:sp>
      <p:sp>
        <p:nvSpPr>
          <p:cNvPr id="23" name="Text 13"/>
          <p:cNvSpPr/>
          <p:nvPr/>
        </p:nvSpPr>
        <p:spPr>
          <a:xfrm>
            <a:off x="620673" y="7128867"/>
            <a:ext cx="79026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 modül, teorik optimizasyon sonuçları ile pratik uygulama gerçekleri arasındaki sapmayı (deviation) ölçmemizi sağlar.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086" y="390525"/>
            <a:ext cx="947857" cy="266700"/>
          </a:xfrm>
          <a:prstGeom prst="roundRect">
            <a:avLst>
              <a:gd name="adj" fmla="val 6391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216" y="467082"/>
            <a:ext cx="113586" cy="113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594" y="433030"/>
            <a:ext cx="607219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SONUÇLAR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97086" y="714018"/>
            <a:ext cx="744331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Karşılaştırmalı Performans Analizi (Benchmarking) 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959435" y="8492014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28282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4"/>
          <p:cNvSpPr/>
          <p:nvPr/>
        </p:nvSpPr>
        <p:spPr>
          <a:xfrm>
            <a:off x="6162437" y="8492014"/>
            <a:ext cx="1076563" cy="142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Başarı Oranı (%)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391400" y="8492014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5E5E5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6"/>
          <p:cNvSpPr/>
          <p:nvPr/>
        </p:nvSpPr>
        <p:spPr>
          <a:xfrm>
            <a:off x="7594402" y="8492014"/>
            <a:ext cx="2120384" cy="142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Ortalama Öğrenci Memnuniyeti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497086" y="9078039"/>
            <a:ext cx="13636228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Deneysel sonuçlar; </a:t>
            </a:r>
            <a:r>
              <a:rPr lang="en-US" sz="11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Greedy</a:t>
            </a: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yaklaşımının hız avantajına rağmen </a:t>
            </a:r>
            <a:r>
              <a:rPr lang="en-US" sz="11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Yerel Optimum (Local Optima)</a:t>
            </a: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tuzağına düştüğünü göstermiştir. Buna karşın, </a:t>
            </a:r>
            <a:r>
              <a:rPr lang="en-US" sz="11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Simulated Annealing</a:t>
            </a: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; işlem maliyeti daha yüksek olsa da, çözüm uzayını daha geniş tarayarak </a:t>
            </a:r>
            <a:r>
              <a:rPr lang="en-US" sz="11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Global Optimum'a en yakın</a:t>
            </a: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memnuniyet skorunu ve %99+ yerleşme oranını yakalamıştır.</a:t>
            </a:r>
            <a:endParaRPr lang="en-US" sz="1100" dirty="0"/>
          </a:p>
        </p:txBody>
      </p:sp>
      <p:pic>
        <p:nvPicPr>
          <p:cNvPr id="16" name="Resim 1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ABB6ADE-A8A9-5B73-110B-17E1049B3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93" y="1125854"/>
            <a:ext cx="13522735" cy="56281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3649" y="774740"/>
            <a:ext cx="1060728" cy="334685"/>
          </a:xfrm>
          <a:prstGeom prst="roundRect">
            <a:avLst>
              <a:gd name="adj" fmla="val 6389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48" y="870823"/>
            <a:ext cx="142518" cy="1425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166" y="828080"/>
            <a:ext cx="63341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GELECEK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23649" y="1180624"/>
            <a:ext cx="5992892" cy="44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 Çıktıları ve Gelecek Vizyonu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623649" y="1893213"/>
            <a:ext cx="3859292" cy="2445544"/>
          </a:xfrm>
          <a:prstGeom prst="roundRect">
            <a:avLst>
              <a:gd name="adj" fmla="val 1748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4"/>
          <p:cNvSpPr/>
          <p:nvPr/>
        </p:nvSpPr>
        <p:spPr>
          <a:xfrm>
            <a:off x="801767" y="2071330"/>
            <a:ext cx="25378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Optimizasyon Başarısı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01767" y="2456498"/>
            <a:ext cx="3503057" cy="142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Geliştirilen Heuristic algoritmalar ile manuel atamaya kıyasla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öğrenci memnuniyetinde maksimizasyon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ve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kontenjan kullanımında verimlilik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(Resource Utilization) sağlanmıştır.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61059" y="1893213"/>
            <a:ext cx="3859292" cy="2445544"/>
          </a:xfrm>
          <a:prstGeom prst="roundRect">
            <a:avLst>
              <a:gd name="adj" fmla="val 1748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7"/>
          <p:cNvSpPr/>
          <p:nvPr/>
        </p:nvSpPr>
        <p:spPr>
          <a:xfrm>
            <a:off x="4839176" y="2071330"/>
            <a:ext cx="3503057" cy="55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Sistem Dayanıklılığı (Robustness)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39176" y="2734866"/>
            <a:ext cx="3503057" cy="142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Entegre edilen stokastik mülakat modülü, sistemin ideal olmayan koşullarda (reddedilme durumlarında) bile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kararlı (stable)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çalıştığını ve yeniden atama yapabildiğini kanıtlamıştır.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23649" y="4516874"/>
            <a:ext cx="7896701" cy="1882021"/>
          </a:xfrm>
          <a:prstGeom prst="roundRect">
            <a:avLst>
              <a:gd name="adj" fmla="val 2272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0"/>
          <p:cNvSpPr/>
          <p:nvPr/>
        </p:nvSpPr>
        <p:spPr>
          <a:xfrm>
            <a:off x="801767" y="4694992"/>
            <a:ext cx="3900845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Gelecek Çalışmalar (Future Work)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01767" y="5080159"/>
            <a:ext cx="7540466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Projenin bir sonraki aşamasında; mevcut algoritmaların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Reinforcement Learning (Pekiştirmeli Öğrenme)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ile desteklenerek 'kendi kendine öğrenen' bir yapıya kavuşturulması ve simülasyonun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Gerçek Geçmiş Yıl Verileri (Historical Data)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ile test edilerek doğruluk oranının artırılması hedeflenmektedir.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23649" y="6599277"/>
            <a:ext cx="7896701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Sonuç: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"Bu çalışma,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NP-Zor (NP-Hard)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sınıfındaki atama problemlerinde; geliştirdiğimiz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sezgisel (heuristic) karar destek sisteminin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manuel süreçlere kıyasla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hız ve memnuniyet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açısından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üstün performans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sağladığını deneysel olarak kanıtlamıştır."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8174" y="493514"/>
            <a:ext cx="837367" cy="337304"/>
          </a:xfrm>
          <a:prstGeom prst="roundRect">
            <a:avLst>
              <a:gd name="adj" fmla="val 6385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06" y="590431"/>
            <a:ext cx="143470" cy="1434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0952" y="547330"/>
            <a:ext cx="40695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GIRIŞ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8174" y="902494"/>
            <a:ext cx="10415826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 Genel Bakışı ve Motivasyon: Neden Bu Simülasyon?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28173" y="1781770"/>
            <a:ext cx="6564363" cy="1022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Stajyer yerleştirme süreçleri, hem öğrenciler hem de şirketler için karmaşık ve zaman alıcı olabilir. Bu proje, yapay zeka algoritmalarını kullanarak bu süreci daha verimli ve adil hale getirmeyi amaçlamaktadır.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0554" y="3190875"/>
            <a:ext cx="646807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Optimal Eşleştirme İhtiyacı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174" y="3582100"/>
            <a:ext cx="646807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Kaynak Verimliliği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8174" y="4007942"/>
            <a:ext cx="646807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Öğrenci Memnuniyetini Artırma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554" y="4438532"/>
            <a:ext cx="646807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Şirket İhtiyaçlarını Karşılama</a:t>
            </a:r>
            <a:endParaRPr lang="en-US" sz="1600" dirty="0"/>
          </a:p>
        </p:txBody>
      </p:sp>
      <p:pic>
        <p:nvPicPr>
          <p:cNvPr id="13" name="Resim 12" descr="kişi, şahıs, giyim, duvar, iç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6E2B768-DD61-EEBA-AACC-58B9D2C1A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156" y="1781770"/>
            <a:ext cx="6335553" cy="4751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50" y="491966"/>
            <a:ext cx="1475899" cy="336113"/>
          </a:xfrm>
          <a:prstGeom prst="roundRect">
            <a:avLst>
              <a:gd name="adj" fmla="val 6388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425" y="588407"/>
            <a:ext cx="143113" cy="143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8095" y="545544"/>
            <a:ext cx="10466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TEKNOLOJILER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894517" y="1297662"/>
            <a:ext cx="7623334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Geliştirme Ortamı ve Çoklu Platform Yaklaşımı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626150" y="1029295"/>
            <a:ext cx="22860" cy="1431131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4"/>
          <p:cNvSpPr/>
          <p:nvPr/>
        </p:nvSpPr>
        <p:spPr>
          <a:xfrm>
            <a:off x="626150" y="2930009"/>
            <a:ext cx="3856434" cy="2752963"/>
          </a:xfrm>
          <a:prstGeom prst="roundRect">
            <a:avLst>
              <a:gd name="adj" fmla="val 3986"/>
            </a:avLst>
          </a:prstGeom>
          <a:solidFill>
            <a:srgbClr val="FCFCFC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9" name="Shape 5"/>
          <p:cNvSpPr/>
          <p:nvPr/>
        </p:nvSpPr>
        <p:spPr>
          <a:xfrm>
            <a:off x="626150" y="2907149"/>
            <a:ext cx="3856434" cy="91440"/>
          </a:xfrm>
          <a:prstGeom prst="roundRect">
            <a:avLst>
              <a:gd name="adj" fmla="val 2934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Shape 6"/>
          <p:cNvSpPr/>
          <p:nvPr/>
        </p:nvSpPr>
        <p:spPr>
          <a:xfrm>
            <a:off x="2286000" y="2661642"/>
            <a:ext cx="536734" cy="536734"/>
          </a:xfrm>
          <a:prstGeom prst="roundRect">
            <a:avLst>
              <a:gd name="adj" fmla="val 17036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6973" y="2822615"/>
            <a:ext cx="214670" cy="214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7842" y="3377208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Pandas &amp; NumPy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827842" y="3763923"/>
            <a:ext cx="3453051" cy="143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Simülasyonun matematiksel omurgası. </a:t>
            </a: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Pandas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ile büyük veri setlerinin (DataFrame) manipülasyonu ve </a:t>
            </a: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NumPy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ile yüksek performanslı matris/vektör hesaplamaları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4661416" y="2930009"/>
            <a:ext cx="3856434" cy="2752963"/>
          </a:xfrm>
          <a:prstGeom prst="roundRect">
            <a:avLst>
              <a:gd name="adj" fmla="val 3986"/>
            </a:avLst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0"/>
          <p:cNvSpPr/>
          <p:nvPr/>
        </p:nvSpPr>
        <p:spPr>
          <a:xfrm>
            <a:off x="4661416" y="2907149"/>
            <a:ext cx="3856434" cy="91440"/>
          </a:xfrm>
          <a:prstGeom prst="roundRect">
            <a:avLst>
              <a:gd name="adj" fmla="val 2934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Shape 11"/>
          <p:cNvSpPr/>
          <p:nvPr/>
        </p:nvSpPr>
        <p:spPr>
          <a:xfrm>
            <a:off x="6321266" y="2661642"/>
            <a:ext cx="536734" cy="536734"/>
          </a:xfrm>
          <a:prstGeom prst="roundRect">
            <a:avLst>
              <a:gd name="adj" fmla="val 17036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2"/>
          <p:cNvSpPr/>
          <p:nvPr/>
        </p:nvSpPr>
        <p:spPr>
          <a:xfrm>
            <a:off x="4863108" y="3377208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PyQt5</a:t>
            </a:r>
            <a:r>
              <a:rPr lang="en-US" sz="17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4863108" y="3763923"/>
            <a:ext cx="3453051" cy="1717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Projenin temel arayüzü. Simülasyonun tüm detaylı kontrollerinin (Mülakat simülasyonu, gelişmiş parametreler) yönetildiği </a:t>
            </a: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kapsamlı masaüstü uygulaması.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26150" y="6130171"/>
            <a:ext cx="7891701" cy="1608058"/>
          </a:xfrm>
          <a:prstGeom prst="roundRect">
            <a:avLst>
              <a:gd name="adj" fmla="val 6824"/>
            </a:avLst>
          </a:prstGeom>
          <a:solidFill>
            <a:srgbClr val="FCFCF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Shape 15"/>
          <p:cNvSpPr/>
          <p:nvPr/>
        </p:nvSpPr>
        <p:spPr>
          <a:xfrm>
            <a:off x="626150" y="6107311"/>
            <a:ext cx="7891701" cy="91440"/>
          </a:xfrm>
          <a:prstGeom prst="roundRect">
            <a:avLst>
              <a:gd name="adj" fmla="val 2934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6"/>
          <p:cNvSpPr/>
          <p:nvPr/>
        </p:nvSpPr>
        <p:spPr>
          <a:xfrm>
            <a:off x="4303633" y="5861804"/>
            <a:ext cx="536734" cy="536734"/>
          </a:xfrm>
          <a:prstGeom prst="roundRect">
            <a:avLst>
              <a:gd name="adj" fmla="val 17036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4606" y="6022777"/>
            <a:ext cx="214670" cy="21467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27842" y="6577370"/>
            <a:ext cx="342911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Streamlit (Ekstra Web Modülü)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827842" y="6964085"/>
            <a:ext cx="74883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Projeye </a:t>
            </a: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ekstra özellik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olarak eklenen web arayüzü. Algoritma sonuçlarının tarayıcı üzerinden hızlıca analiz edilmesini ve görselleştirilmesini sağlayan </a:t>
            </a: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online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katman.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87B39-DCA6-938F-C1EE-CE1AAF34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78409DB-502A-7771-1E11-58A1DA0BC8E3}"/>
              </a:ext>
            </a:extLst>
          </p:cNvPr>
          <p:cNvSpPr/>
          <p:nvPr/>
        </p:nvSpPr>
        <p:spPr>
          <a:xfrm>
            <a:off x="628174" y="493514"/>
            <a:ext cx="837367" cy="337304"/>
          </a:xfrm>
          <a:prstGeom prst="roundRect">
            <a:avLst>
              <a:gd name="adj" fmla="val 6385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A32ED4-C43F-4167-E7AA-4C8848984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06" y="590431"/>
            <a:ext cx="143470" cy="14347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D023ADB-CDD4-9594-24DC-FE3601F5BD57}"/>
              </a:ext>
            </a:extLst>
          </p:cNvPr>
          <p:cNvSpPr/>
          <p:nvPr/>
        </p:nvSpPr>
        <p:spPr>
          <a:xfrm>
            <a:off x="950952" y="547330"/>
            <a:ext cx="40695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100" dirty="0">
                <a:solidFill>
                  <a:srgbClr val="61615C"/>
                </a:solidFill>
                <a:latin typeface="Tomorrow" pitchFamily="34" charset="0"/>
              </a:rPr>
              <a:t>Arayüz</a:t>
            </a:r>
            <a:endParaRPr lang="en-US" sz="11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5722A23-C489-AB15-025C-7CF42EBFE2C9}"/>
              </a:ext>
            </a:extLst>
          </p:cNvPr>
          <p:cNvSpPr/>
          <p:nvPr/>
        </p:nvSpPr>
        <p:spPr>
          <a:xfrm>
            <a:off x="628174" y="902494"/>
            <a:ext cx="10415826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tr-TR" sz="2800" dirty="0">
                <a:solidFill>
                  <a:srgbClr val="1D1D1B"/>
                </a:solidFill>
                <a:latin typeface="Tomorrow Semi Bold" pitchFamily="34" charset="0"/>
              </a:rPr>
              <a:t>Proje Arayüzü</a:t>
            </a:r>
            <a:endParaRPr lang="en-US" sz="2800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F2CB166C-4B79-37EB-654F-1CCEAB179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" y="1767155"/>
            <a:ext cx="12836355" cy="56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1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0259"/>
            <a:ext cx="1947386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24265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88244"/>
            <a:ext cx="14030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ALGORITMALAR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37228"/>
            <a:ext cx="112670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Stajyer Yerleştirme Algoritmaları: Teorik Temeller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1473398" y="2810947"/>
            <a:ext cx="3219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Problem Modellemesi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3013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Öğrenci ve şirket kriterlerini eşleştirme.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544366"/>
            <a:ext cx="4564975" cy="456497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6731" y="3349823"/>
            <a:ext cx="339328" cy="3393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37790" y="2810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Optimal Çözüm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37790" y="33013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Sistemin genel </a:t>
            </a: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Memnuniyet Skorunu Maksimize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etme.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544366"/>
            <a:ext cx="4564975" cy="456497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2604" y="3738324"/>
            <a:ext cx="339328" cy="3393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37790" y="49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Çözüm Yaklaşımı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9937790" y="5391031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Deterministik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(Greedy) ve </a:t>
            </a: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Stokastik/Sezgisel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(Hill Climbing, S</a:t>
            </a:r>
            <a:r>
              <a:rPr lang="tr-TR" sz="175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imulated</a:t>
            </a:r>
            <a:r>
              <a:rPr lang="tr-TR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</a:t>
            </a:r>
            <a:r>
              <a:rPr lang="tr-TR" sz="175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nnealing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yöntemlerin karşılaştırmalı analizi.</a:t>
            </a:r>
            <a:endParaRPr lang="en-US" sz="17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544366"/>
            <a:ext cx="4564975" cy="4564975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103" y="5964198"/>
            <a:ext cx="339328" cy="33932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857256" y="50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Başarı Metrikleri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793790" y="5572482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başarısı için iki temel KPI: </a:t>
            </a: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Yerleşme Oranı (%)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ve </a:t>
            </a: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Ortalama Öğrenci Memnuniyeti.</a:t>
            </a:r>
            <a:endParaRPr lang="en-US" sz="175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2653" y="2544366"/>
            <a:ext cx="4564975" cy="4564975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38230" y="557569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3AD16-5878-8DA0-2A72-71E99C83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33D7C0A-05D5-289D-FA1B-3657CA57EEAE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C1AA16-CB7C-56E9-0A2C-AD667DF769ED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06F9C6A-5F5D-A463-DF62-29D1BD88E0E4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Greedy (Açgözlü) Yaklaşım: GNO Bazlı Deterministik Çözüm</a:t>
            </a:r>
            <a:endParaRPr lang="en-US" sz="3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4B8CF6E-9DF1-993F-4CD9-9E5221A7EA4F}"/>
              </a:ext>
            </a:extLst>
          </p:cNvPr>
          <p:cNvSpPr/>
          <p:nvPr/>
        </p:nvSpPr>
        <p:spPr>
          <a:xfrm>
            <a:off x="673775" y="1926669"/>
            <a:ext cx="7781806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Algoritma, çözüm uzayında her adımda yerel (local) olarak en iyi seçimi yaparak ilerler. Simülasyonumuzda </a:t>
            </a: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öğrencileri GNO (Not Ortalaması) puanına göre sıralar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ve en başarılı adaydan başlayarak atama yapar.</a:t>
            </a: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3FC04D4-C850-F458-70BB-2F6BA8DDD19C}"/>
              </a:ext>
            </a:extLst>
          </p:cNvPr>
          <p:cNvSpPr/>
          <p:nvPr/>
        </p:nvSpPr>
        <p:spPr>
          <a:xfrm>
            <a:off x="673775" y="3023949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Düşük Zaman Karmaşıklığı: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Sıralama maliyetiyle sınırlı olup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O(N log N) hızında çalışır.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828A191-F0D4-0D41-2BD9-CD85653878C4}"/>
              </a:ext>
            </a:extLst>
          </p:cNvPr>
          <p:cNvSpPr/>
          <p:nvPr/>
        </p:nvSpPr>
        <p:spPr>
          <a:xfrm>
            <a:off x="673775" y="3707249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</a:t>
            </a: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eri Dönüşsüz (Non-Backtracking):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Yapılan atamayı değiştirmez, bu yüzden çok hızlıdır.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B259CF8-A147-C563-98B9-37AD7B3FCBAD}"/>
              </a:ext>
            </a:extLst>
          </p:cNvPr>
          <p:cNvSpPr/>
          <p:nvPr/>
        </p:nvSpPr>
        <p:spPr>
          <a:xfrm>
            <a:off x="673775" y="4390549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Yerel Optimum Riski:</a:t>
            </a: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Anlık en iyi kararı verirken, bütünün iyiliğini (Global Optimum) kaçırabilir</a:t>
            </a:r>
            <a:endParaRPr lang="en-US" sz="16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DD5B747A-39ED-99F8-7E22-A71F424C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783" y="1970008"/>
            <a:ext cx="5031343" cy="5031343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EF63264F-E5A5-4655-BCB8-D606D8A50381}"/>
              </a:ext>
            </a:extLst>
          </p:cNvPr>
          <p:cNvSpPr/>
          <p:nvPr/>
        </p:nvSpPr>
        <p:spPr>
          <a:xfrm>
            <a:off x="673775" y="7434501"/>
            <a:ext cx="132828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 yöntem, yüksek puanlı öğrencileri mutlu ederken, düşük puanlı öğrencilerin tercih seçeneklerini erkenden tüketerek </a:t>
            </a:r>
            <a:r>
              <a:rPr lang="en-US" sz="15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adaletsizliğe</a:t>
            </a: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yol açabilir.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335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9591-23E3-F66F-654C-6B069C5B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02D49F0-7C00-90D0-251D-CBB819E34DDA}"/>
              </a:ext>
            </a:extLst>
          </p:cNvPr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1BD9373-B962-0F9C-23B4-48CD4B87D470}"/>
              </a:ext>
            </a:extLst>
          </p:cNvPr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7ED8184-E99A-1280-E69E-C5226B530396}"/>
              </a:ext>
            </a:extLst>
          </p:cNvPr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Greedy (Açgözlü) Yaklaşım: GNO Bazlı Deterministik Çözüm</a:t>
            </a:r>
            <a:endParaRPr lang="en-US" sz="3000" dirty="0"/>
          </a:p>
        </p:txBody>
      </p:sp>
      <p:pic>
        <p:nvPicPr>
          <p:cNvPr id="14" name="Resim 13" descr="metin, ekran görüntüsü, diyagram, yazı tipi içeren bir resim">
            <a:extLst>
              <a:ext uri="{FF2B5EF4-FFF2-40B4-BE49-F238E27FC236}">
                <a16:creationId xmlns:a16="http://schemas.microsoft.com/office/drawing/2014/main" id="{ED0D6A08-E53E-7308-BDF0-CDE54684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8" y="1921669"/>
            <a:ext cx="1085305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2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3775" y="529352"/>
            <a:ext cx="2578537" cy="377190"/>
          </a:xfrm>
          <a:prstGeom prst="roundRect">
            <a:avLst>
              <a:gd name="adj" fmla="val 6125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796885" y="594717"/>
            <a:ext cx="233231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tr-TR" sz="1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PERFORMANS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3775" y="983456"/>
            <a:ext cx="11571446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Greedy (Açgözlü) Yaklaşım: GNO Bazlı Deterministik Çözüm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673775" y="1828770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tr-TR" sz="1500" b="1" dirty="0">
                <a:solidFill>
                  <a:srgbClr val="61615C"/>
                </a:solidFill>
                <a:latin typeface="Tomorrow" pitchFamily="34" charset="0"/>
              </a:rPr>
              <a:t>150 öğrenci ve 40 firma ile yapılan simülasyonda çıktılar aşağıdaki gibi olmuştur: 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3775" y="2446362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150 öğrenciden 139’u yerleşmiş,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3775" y="2857045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Memnuniyet puanı 12660 çıkmış,</a:t>
            </a:r>
            <a:endParaRPr lang="en-US" sz="15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3582F364-3148-A903-3F7F-7B8377F0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5" y="4599547"/>
            <a:ext cx="11792508" cy="1297819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41C2DEE5-E049-A04C-F5AC-2B52130BDFA7}"/>
              </a:ext>
            </a:extLst>
          </p:cNvPr>
          <p:cNvSpPr/>
          <p:nvPr/>
        </p:nvSpPr>
        <p:spPr>
          <a:xfrm>
            <a:off x="673775" y="3281754"/>
            <a:ext cx="77818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tr-TR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İşleme süresi 0.1580 olmuştur.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847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0312" y="2572345"/>
            <a:ext cx="2259568" cy="332184"/>
          </a:xfrm>
          <a:prstGeom prst="roundRect">
            <a:avLst>
              <a:gd name="adj" fmla="val 6094"/>
            </a:avLst>
          </a:prstGeom>
          <a:noFill/>
          <a:ln w="7620">
            <a:solidFill>
              <a:srgbClr val="1D1D1B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1"/>
          <p:cNvSpPr/>
          <p:nvPr/>
        </p:nvSpPr>
        <p:spPr>
          <a:xfrm>
            <a:off x="699135" y="2630567"/>
            <a:ext cx="204192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KARŞILAŞTIRMASI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0312" y="2971919"/>
            <a:ext cx="818507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Hill Climbing: İteratif Yerel Arama (Local Search)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" y="3847803"/>
            <a:ext cx="6640592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904" y="4574262"/>
            <a:ext cx="360104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Rastgele Başlangıç (Initialization)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758904" y="4938951"/>
            <a:ext cx="63034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Çözüm uzayında rastgele geçerli bir matris ile başlar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96" y="3646646"/>
            <a:ext cx="6640592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8089" y="4321254"/>
            <a:ext cx="443103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 err="1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Komşuluk</a:t>
            </a: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2000" b="1" dirty="0" err="1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Fonksiyonu</a:t>
            </a: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(Swap Operation)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568089" y="4685943"/>
            <a:ext cx="630340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Her adımda rastgele seçilen iki öğrencinin yerini değiştirerek (</a:t>
            </a:r>
            <a:r>
              <a:rPr lang="en-US" sz="14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swap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yeni bir "komşu" çözüm üretir.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2" y="5815965"/>
            <a:ext cx="6640592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904" y="6490573"/>
            <a:ext cx="243113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Greedy Değerlendirme</a:t>
            </a:r>
            <a:endParaRPr lang="en-US" sz="2000" b="1" dirty="0"/>
          </a:p>
        </p:txBody>
      </p:sp>
      <p:sp>
        <p:nvSpPr>
          <p:cNvPr id="14" name="Text 8"/>
          <p:cNvSpPr/>
          <p:nvPr/>
        </p:nvSpPr>
        <p:spPr>
          <a:xfrm>
            <a:off x="758904" y="6855262"/>
            <a:ext cx="63034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Daha yüksek bir skor bulursa onu tercih eder. Asla kötüyü tercih etmez.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96" y="5562957"/>
            <a:ext cx="6640592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68089" y="6237565"/>
            <a:ext cx="210847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 err="1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Kısıt</a:t>
            </a: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2000" b="1" dirty="0" err="1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</a:t>
            </a:r>
            <a:r>
              <a:rPr lang="en-US" sz="200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Risk</a:t>
            </a:r>
            <a:endParaRPr lang="en-US" sz="2000" b="1" dirty="0"/>
          </a:p>
        </p:txBody>
      </p:sp>
      <p:sp>
        <p:nvSpPr>
          <p:cNvPr id="17" name="Text 10"/>
          <p:cNvSpPr/>
          <p:nvPr/>
        </p:nvSpPr>
        <p:spPr>
          <a:xfrm>
            <a:off x="7568089" y="6602254"/>
            <a:ext cx="630340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sadece yukarı tırmandığı için </a:t>
            </a:r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Yerel Optimum (Local Maxima)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noktalarında takılı kalır, zirveyi göremeyebilir.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590312" y="7500342"/>
            <a:ext cx="1344977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 algoritma, yerel olarak en iyi çözüme ulaşma potansiyeline sahiptir, ancak global optimumu kaçırma riski taşır.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829261-DC54-4DC5-BBA6-9F4D097BC5C2}">
  <we:reference id="wa200005566" version="3.0.0.3" store="tr-T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1043</Words>
  <Application>Microsoft Office PowerPoint</Application>
  <PresentationFormat>Özel</PresentationFormat>
  <Paragraphs>123</Paragraphs>
  <Slides>17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Consolas</vt:lpstr>
      <vt:lpstr>Tomorrow Semi Bold</vt:lpstr>
      <vt:lpstr>Arial</vt:lpstr>
      <vt:lpstr>Tomorrow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Ahmet Güldaş</dc:creator>
  <cp:lastModifiedBy>AHMET YILMAZ</cp:lastModifiedBy>
  <cp:revision>6</cp:revision>
  <dcterms:created xsi:type="dcterms:W3CDTF">2026-01-04T18:58:11Z</dcterms:created>
  <dcterms:modified xsi:type="dcterms:W3CDTF">2026-01-05T15:51:25Z</dcterms:modified>
</cp:coreProperties>
</file>